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8" r:id="rId6"/>
    <p:sldId id="269" r:id="rId7"/>
    <p:sldId id="259" r:id="rId8"/>
    <p:sldId id="261" r:id="rId9"/>
    <p:sldId id="271" r:id="rId10"/>
    <p:sldId id="260" r:id="rId11"/>
    <p:sldId id="265" r:id="rId12"/>
    <p:sldId id="264" r:id="rId13"/>
    <p:sldId id="270" r:id="rId14"/>
    <p:sldId id="266" r:id="rId15"/>
    <p:sldId id="273" r:id="rId16"/>
    <p:sldId id="272" r:id="rId17"/>
    <p:sldId id="267" r:id="rId18"/>
    <p:sldId id="274" r:id="rId19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4" d="100"/>
          <a:sy n="134" d="100"/>
        </p:scale>
        <p:origin x="-672" y="-10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70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0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36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1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33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5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9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8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55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62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9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65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eras, 3 metaphors, 3 models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Era of abundance (before 1973)</a:t>
            </a:r>
          </a:p>
          <a:p>
            <a:pPr marL="857250" lvl="1" indent="-457200"/>
            <a:r>
              <a:rPr lang="en-US" dirty="0" smtClean="0"/>
              <a:t>infinite frontier</a:t>
            </a:r>
          </a:p>
          <a:p>
            <a:pPr marL="857250" lvl="1" indent="-457200"/>
            <a:r>
              <a:rPr lang="en-US" dirty="0" smtClean="0"/>
              <a:t>cowboy economy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Era of energy constraints (1973-2008)</a:t>
            </a:r>
          </a:p>
          <a:p>
            <a:pPr marL="914400" lvl="1" indent="-514350"/>
            <a:r>
              <a:rPr lang="en-US" dirty="0" smtClean="0"/>
              <a:t>severe economic havoc wrought by OPEC oil embargo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Age of resource depletion (2008 on)</a:t>
            </a:r>
          </a:p>
          <a:p>
            <a:pPr marL="914400" lvl="1" indent="-514350"/>
            <a:r>
              <a:rPr lang="en-US" dirty="0" smtClean="0"/>
              <a:t>spaceship earth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695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responses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33503"/>
            <a:ext cx="5394062" cy="2097682"/>
          </a:xfrm>
        </p:spPr>
        <p:txBody>
          <a:bodyPr>
            <a:noAutofit/>
          </a:bodyPr>
          <a:lstStyle/>
          <a:p>
            <a:r>
              <a:rPr lang="en-US" sz="2500" dirty="0" smtClean="0"/>
              <a:t>Rationing and bans on Sunday driving</a:t>
            </a:r>
          </a:p>
          <a:p>
            <a:r>
              <a:rPr lang="en-US" sz="2500" dirty="0" smtClean="0"/>
              <a:t>Alternative fuels</a:t>
            </a:r>
          </a:p>
          <a:p>
            <a:r>
              <a:rPr lang="en-US" sz="2500" dirty="0" smtClean="0"/>
              <a:t>CAFE standards</a:t>
            </a:r>
          </a:p>
          <a:p>
            <a:r>
              <a:rPr lang="en-US" sz="2500" dirty="0" smtClean="0"/>
              <a:t>Lower speed limits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566"/>
          <a:stretch/>
        </p:blipFill>
        <p:spPr>
          <a:xfrm>
            <a:off x="6160767" y="1077414"/>
            <a:ext cx="2751556" cy="1820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120" r="14749" b="24335"/>
          <a:stretch/>
        </p:blipFill>
        <p:spPr>
          <a:xfrm>
            <a:off x="329343" y="3431184"/>
            <a:ext cx="2995609" cy="21548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252" r="17040"/>
          <a:stretch/>
        </p:blipFill>
        <p:spPr>
          <a:xfrm>
            <a:off x="5851262" y="3196441"/>
            <a:ext cx="2835538" cy="2389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847" y="3598193"/>
            <a:ext cx="2192973" cy="198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61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Era of energy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metaphor:</a:t>
            </a:r>
          </a:p>
          <a:p>
            <a:pPr lvl="1"/>
            <a:r>
              <a:rPr lang="en-US" dirty="0" smtClean="0"/>
              <a:t>The economic engine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265" y="3023419"/>
            <a:ext cx="1879271" cy="2688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721" r="32838"/>
          <a:stretch/>
        </p:blipFill>
        <p:spPr>
          <a:xfrm>
            <a:off x="324507" y="3013881"/>
            <a:ext cx="2281971" cy="2512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687" y="1181365"/>
            <a:ext cx="3085365" cy="1614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911" y="2984124"/>
            <a:ext cx="2120250" cy="254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64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Era of energy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4" y="1333500"/>
            <a:ext cx="3457254" cy="402475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Energy from the biosphere ‘fuels’ the ‘economic engine’ </a:t>
            </a:r>
          </a:p>
          <a:p>
            <a:r>
              <a:rPr lang="en-US" dirty="0" smtClean="0"/>
              <a:t>No other materials are needed</a:t>
            </a:r>
          </a:p>
          <a:p>
            <a:r>
              <a:rPr lang="en-US" dirty="0" smtClean="0"/>
              <a:t>No wastes are produced</a:t>
            </a:r>
          </a:p>
          <a:p>
            <a:r>
              <a:rPr lang="en-US" dirty="0" smtClean="0"/>
              <a:t>Perpetual motion of 2</a:t>
            </a:r>
            <a:r>
              <a:rPr lang="en-US" baseline="30000" dirty="0" smtClean="0"/>
              <a:t>nd</a:t>
            </a:r>
            <a:r>
              <a:rPr lang="en-US" dirty="0" smtClean="0"/>
              <a:t> kind</a:t>
            </a:r>
          </a:p>
          <a:p>
            <a:endParaRPr lang="en-US" dirty="0"/>
          </a:p>
        </p:txBody>
      </p:sp>
      <p:pic>
        <p:nvPicPr>
          <p:cNvPr id="5" name="Picture 4" descr="Perpetual_motion_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07" y="1454844"/>
            <a:ext cx="5150795" cy="400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60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Updated national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4130202" cy="37716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Formation of International Energy </a:t>
            </a:r>
            <a:r>
              <a:rPr lang="en-US" dirty="0" smtClean="0"/>
              <a:t>Agency (IEA) and the US Energy Information Administration</a:t>
            </a:r>
          </a:p>
          <a:p>
            <a:r>
              <a:rPr lang="en-US" dirty="0" smtClean="0"/>
              <a:t>Energy input-output methods calculate ‘embodied energy intensity’ of economic sectors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68" y="1089722"/>
            <a:ext cx="3768576" cy="4293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8702" y="5376446"/>
            <a:ext cx="4365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Costanza</a:t>
            </a:r>
            <a:r>
              <a:rPr lang="en-US" sz="1600" dirty="0"/>
              <a:t> </a:t>
            </a:r>
            <a:r>
              <a:rPr lang="en-US" sz="1600" dirty="0" smtClean="0"/>
              <a:t>(1980) </a:t>
            </a:r>
            <a:r>
              <a:rPr lang="en-US" sz="1600" i="1" dirty="0" smtClean="0"/>
              <a:t>Science</a:t>
            </a:r>
            <a:r>
              <a:rPr lang="en-US" sz="1600" dirty="0" smtClean="0"/>
              <a:t>, 210, 4475, pp.1219-1224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714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age…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4101768" cy="37716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However, economic growth has slowed in mature economies</a:t>
            </a:r>
          </a:p>
          <a:p>
            <a:r>
              <a:rPr lang="en-US" dirty="0" smtClean="0"/>
              <a:t>The economy is tightly coupled to the biosphere</a:t>
            </a:r>
          </a:p>
          <a:p>
            <a:r>
              <a:rPr lang="en-US" dirty="0" smtClean="0"/>
              <a:t>We are depleting stocks of natural capital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968" y="1115631"/>
            <a:ext cx="4265145" cy="2552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6353"/>
          <a:stretch/>
        </p:blipFill>
        <p:spPr>
          <a:xfrm>
            <a:off x="4936124" y="3715218"/>
            <a:ext cx="3769631" cy="19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27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economies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intake </a:t>
            </a:r>
            <a:r>
              <a:rPr lang="en-US" dirty="0"/>
              <a:t>material and energy from the biosphere</a:t>
            </a:r>
            <a:r>
              <a:rPr lang="en-US" dirty="0" smtClean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exchange </a:t>
            </a:r>
            <a:r>
              <a:rPr lang="en-US" dirty="0"/>
              <a:t>materials, energy, and information internally</a:t>
            </a:r>
            <a:r>
              <a:rPr lang="en-US" dirty="0" smtClean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discharge </a:t>
            </a:r>
            <a:r>
              <a:rPr lang="en-US" dirty="0"/>
              <a:t>material and energy wastes to the biosphere</a:t>
            </a:r>
            <a:r>
              <a:rPr lang="en-US" dirty="0" smtClean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are affected </a:t>
            </a:r>
            <a:r>
              <a:rPr lang="en-US" dirty="0"/>
              <a:t>by energetic costs</a:t>
            </a:r>
            <a:r>
              <a:rPr lang="en-US" dirty="0" smtClean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are affected </a:t>
            </a:r>
            <a:r>
              <a:rPr lang="en-US" dirty="0"/>
              <a:t>non-linearly by scarcity in the face of low </a:t>
            </a:r>
            <a:r>
              <a:rPr lang="en-US" dirty="0" smtClean="0"/>
              <a:t>substitutability;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can </a:t>
            </a:r>
            <a:r>
              <a:rPr lang="en-US" dirty="0"/>
              <a:t>change non-linearly or in discrete steps with the potential for </a:t>
            </a:r>
            <a:r>
              <a:rPr lang="en-US" dirty="0" smtClean="0"/>
              <a:t>structural transformation;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accumulate </a:t>
            </a:r>
            <a:r>
              <a:rPr lang="en-US" dirty="0"/>
              <a:t>embodied energy in material stocks; </a:t>
            </a:r>
            <a:r>
              <a:rPr lang="en-US" dirty="0" smtClean="0"/>
              <a:t>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maintain </a:t>
            </a:r>
            <a:r>
              <a:rPr lang="en-US" dirty="0"/>
              <a:t>organizational structure despite changes in their environment</a:t>
            </a:r>
          </a:p>
        </p:txBody>
      </p:sp>
    </p:spTree>
    <p:extLst>
      <p:ext uri="{BB962C8B-B14F-4D97-AF65-F5344CB8AC3E}">
        <p14:creationId xmlns:p14="http://schemas.microsoft.com/office/powerpoint/2010/main" val="3020851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metaphor…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Metabolisms share these properties</a:t>
            </a:r>
          </a:p>
          <a:p>
            <a:r>
              <a:rPr lang="en-US" dirty="0" smtClean="0"/>
              <a:t>The economy is society’s metabolism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713" y="3385237"/>
            <a:ext cx="3084505" cy="2023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09" y="3390194"/>
            <a:ext cx="3155605" cy="2018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3597" t="5397" r="15022" b="3979"/>
          <a:stretch/>
        </p:blipFill>
        <p:spPr>
          <a:xfrm>
            <a:off x="280319" y="3385237"/>
            <a:ext cx="1992201" cy="20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76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RK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07" y="1454844"/>
            <a:ext cx="5150795" cy="4007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 of resource depletion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4" y="1333500"/>
            <a:ext cx="3457254" cy="4024756"/>
          </a:xfrm>
        </p:spPr>
        <p:txBody>
          <a:bodyPr>
            <a:normAutofit/>
          </a:bodyPr>
          <a:lstStyle/>
          <a:p>
            <a:r>
              <a:rPr lang="en-US" dirty="0" smtClean="0"/>
              <a:t>Materials and energy resources from biosphere</a:t>
            </a:r>
          </a:p>
          <a:p>
            <a:r>
              <a:rPr lang="en-US" dirty="0" smtClean="0"/>
              <a:t>Wastes produced by all economic processes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366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National accounting for the age of resource depletion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System of Environmental-Economic Accounts (SEEA)</a:t>
            </a:r>
          </a:p>
          <a:p>
            <a:pPr lvl="1"/>
            <a:r>
              <a:rPr lang="en-US" dirty="0" smtClean="0"/>
              <a:t>Includes material and energy inputs and emissions of waste</a:t>
            </a:r>
          </a:p>
          <a:p>
            <a:pPr lvl="1"/>
            <a:r>
              <a:rPr lang="en-US" dirty="0" smtClean="0"/>
              <a:t>Defined at the economy-</a:t>
            </a:r>
            <a:r>
              <a:rPr lang="en-US" smtClean="0"/>
              <a:t>wide scale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73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Era of abundance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 pressures spurring the western expansion were soon forgotten in a seemingly infinite land of bounty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115" y="3468806"/>
            <a:ext cx="3267685" cy="2054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561" y="3468806"/>
            <a:ext cx="2941997" cy="20547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468806"/>
            <a:ext cx="1517970" cy="205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80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Era of abundance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Guiding metaphor:</a:t>
            </a:r>
          </a:p>
          <a:p>
            <a:pPr lvl="1"/>
            <a:r>
              <a:rPr lang="en-US" dirty="0" smtClean="0"/>
              <a:t>If the universe runs like clockwork, so too must the economy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78030"/>
            <a:ext cx="2066173" cy="2203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29" y="3278030"/>
            <a:ext cx="2215971" cy="2203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6582" r="6740"/>
          <a:stretch/>
        </p:blipFill>
        <p:spPr>
          <a:xfrm>
            <a:off x="2587263" y="3278030"/>
            <a:ext cx="3819676" cy="220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13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Era of abundance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3" y="1333500"/>
            <a:ext cx="3965259" cy="402475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Circular economy independent of biosphere</a:t>
            </a:r>
          </a:p>
          <a:p>
            <a:r>
              <a:rPr lang="en-US" dirty="0" smtClean="0"/>
              <a:t>Households:</a:t>
            </a:r>
          </a:p>
          <a:p>
            <a:pPr lvl="1"/>
            <a:r>
              <a:rPr lang="en-US" dirty="0" smtClean="0"/>
              <a:t>exchange labor and capital for income</a:t>
            </a:r>
          </a:p>
          <a:p>
            <a:pPr lvl="1"/>
            <a:r>
              <a:rPr lang="en-US" dirty="0" smtClean="0"/>
              <a:t>purchase goods and services from producers</a:t>
            </a:r>
          </a:p>
          <a:p>
            <a:r>
              <a:rPr lang="en-US" dirty="0" smtClean="0"/>
              <a:t>Perpetual motion of 1</a:t>
            </a:r>
            <a:r>
              <a:rPr lang="en-US" baseline="30000" dirty="0" smtClean="0"/>
              <a:t>st</a:t>
            </a:r>
            <a:r>
              <a:rPr lang="en-US" dirty="0" smtClean="0"/>
              <a:t> kind</a:t>
            </a:r>
          </a:p>
          <a:p>
            <a:endParaRPr lang="en-US" dirty="0"/>
          </a:p>
        </p:txBody>
      </p:sp>
      <p:pic>
        <p:nvPicPr>
          <p:cNvPr id="4" name="Picture 3" descr="Perpetual_motion_1.pdf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81" y="1462043"/>
            <a:ext cx="5157216" cy="40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2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National accounting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Systems of national accounts (input-output tables) were established to: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rack flows of money (proxy for goods and services) between different economic sectors,</a:t>
            </a:r>
          </a:p>
          <a:p>
            <a:pPr lvl="1"/>
            <a:r>
              <a:rPr lang="en-US" dirty="0" smtClean="0"/>
              <a:t>Calculate economic ‘health’ mainly via GDP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210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458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Era of energy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1970s OPEC oil embargos caused havoc to industrialized nations </a:t>
            </a:r>
            <a:endParaRPr lang="en-US" dirty="0"/>
          </a:p>
        </p:txBody>
      </p:sp>
      <p:pic>
        <p:nvPicPr>
          <p:cNvPr id="4" name="Picture 3" descr="gas_shortage_197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2" t="8561"/>
          <a:stretch/>
        </p:blipFill>
        <p:spPr>
          <a:xfrm>
            <a:off x="457200" y="3131574"/>
            <a:ext cx="3070906" cy="24051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504" y="3131574"/>
            <a:ext cx="3118296" cy="24051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801" y="3131574"/>
            <a:ext cx="1579008" cy="240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35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belief vs. reality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221" y="1435001"/>
            <a:ext cx="2960748" cy="3903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93" y="1435001"/>
            <a:ext cx="2963332" cy="390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5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belief vs. reality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221" y="1435001"/>
            <a:ext cx="2960748" cy="3903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93" y="1435001"/>
            <a:ext cx="2963332" cy="3903421"/>
          </a:xfrm>
          <a:prstGeom prst="rect">
            <a:avLst/>
          </a:prstGeom>
        </p:spPr>
      </p:pic>
      <p:pic>
        <p:nvPicPr>
          <p:cNvPr id="6" name="Picture 5" descr="Cleveland198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246" y="1435001"/>
            <a:ext cx="3467373" cy="39034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14275" y="5338422"/>
            <a:ext cx="473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Cleveland et al. (1984) </a:t>
            </a:r>
            <a:r>
              <a:rPr lang="en-US" sz="1600" dirty="0"/>
              <a:t>Science, </a:t>
            </a:r>
            <a:r>
              <a:rPr lang="en-US" sz="1600" dirty="0" smtClean="0"/>
              <a:t>225, 4665, pp.890</a:t>
            </a:r>
            <a:r>
              <a:rPr lang="en-US" sz="1600" dirty="0"/>
              <a:t>–</a:t>
            </a:r>
            <a:r>
              <a:rPr lang="en-US" sz="1600" dirty="0" smtClean="0"/>
              <a:t>897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912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466</Words>
  <Application>Microsoft Macintosh PowerPoint</Application>
  <PresentationFormat>On-screen Show (16:10)</PresentationFormat>
  <Paragraphs>68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3 eras, 3 metaphors, 3 models</vt:lpstr>
      <vt:lpstr>Era of abundance</vt:lpstr>
      <vt:lpstr>Era of abundance</vt:lpstr>
      <vt:lpstr>Era of abundance</vt:lpstr>
      <vt:lpstr>National accounting</vt:lpstr>
      <vt:lpstr>PowerPoint Presentation</vt:lpstr>
      <vt:lpstr>Era of energy constraints</vt:lpstr>
      <vt:lpstr>The belief vs. reality</vt:lpstr>
      <vt:lpstr>The belief vs. reality</vt:lpstr>
      <vt:lpstr>Some responses</vt:lpstr>
      <vt:lpstr>Era of energy constraints</vt:lpstr>
      <vt:lpstr>Era of energy constraints</vt:lpstr>
      <vt:lpstr>Updated national accounts</vt:lpstr>
      <vt:lpstr>A new age…</vt:lpstr>
      <vt:lpstr>Properties of economies</vt:lpstr>
      <vt:lpstr>A new metaphor…</vt:lpstr>
      <vt:lpstr>Age of resource depletion</vt:lpstr>
      <vt:lpstr>National accounting for the age of resource depletion</vt:lpstr>
    </vt:vector>
  </TitlesOfParts>
  <Company>Stanford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 eras, 3 metaphors, 3 models</dc:title>
  <dc:creator>Michael Dale</dc:creator>
  <cp:lastModifiedBy>Michael Dale</cp:lastModifiedBy>
  <cp:revision>18</cp:revision>
  <dcterms:created xsi:type="dcterms:W3CDTF">2015-02-06T22:04:13Z</dcterms:created>
  <dcterms:modified xsi:type="dcterms:W3CDTF">2015-02-11T14:43:04Z</dcterms:modified>
</cp:coreProperties>
</file>